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71" r:id="rId2"/>
    <p:sldId id="344" r:id="rId3"/>
    <p:sldId id="531" r:id="rId4"/>
    <p:sldId id="532" r:id="rId5"/>
    <p:sldId id="533" r:id="rId6"/>
    <p:sldId id="534" r:id="rId7"/>
    <p:sldId id="535" r:id="rId8"/>
    <p:sldId id="536" r:id="rId9"/>
    <p:sldId id="537" r:id="rId10"/>
    <p:sldId id="538" r:id="rId11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CC3300"/>
    <a:srgbClr val="336600"/>
    <a:srgbClr val="006600"/>
    <a:srgbClr val="99FFCC"/>
    <a:srgbClr val="00FFFF"/>
    <a:srgbClr val="66CCFF"/>
    <a:srgbClr val="FF9966"/>
    <a:srgbClr val="9966FF"/>
    <a:srgbClr val="FF5A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5577" autoAdjust="0"/>
  </p:normalViewPr>
  <p:slideViewPr>
    <p:cSldViewPr>
      <p:cViewPr varScale="1">
        <p:scale>
          <a:sx n="86" d="100"/>
          <a:sy n="86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64" y="-126"/>
      </p:cViewPr>
      <p:guideLst>
        <p:guide orient="horz" pos="3110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roundedCorners val="1"/>
  <c:chart>
    <c:autoTitleDeleted val="1"/>
    <c:view3D>
      <c:rAngAx val="1"/>
    </c:view3D>
    <c:plotArea>
      <c:layout/>
      <c:bar3DChart>
        <c:barDir val="bar"/>
        <c:grouping val="clustered"/>
        <c:ser>
          <c:idx val="1"/>
          <c:order val="0"/>
          <c:tx>
            <c:strRef>
              <c:f>tabela_resumo!$B$14</c:f>
              <c:strCache>
                <c:ptCount val="1"/>
                <c:pt idx="0">
                  <c:v>Área construída (m2) - acumulado</c:v>
                </c:pt>
              </c:strCache>
            </c:strRef>
          </c:tx>
          <c:spPr>
            <a:solidFill>
              <a:srgbClr val="336600"/>
            </a:solidFill>
          </c:spPr>
          <c:dLbls>
            <c:dLbl>
              <c:idx val="0"/>
              <c:layout>
                <c:manualLayout>
                  <c:x val="-0.10114503816793896"/>
                  <c:y val="1.1752000992018516E-16"/>
                </c:manualLayout>
              </c:layout>
              <c:showVal val="1"/>
            </c:dLbl>
            <c:dLbl>
              <c:idx val="1"/>
              <c:layout>
                <c:manualLayout>
                  <c:x val="-8.9694656488549782E-2"/>
                  <c:y val="-9.6153846153847512E-3"/>
                </c:manualLayout>
              </c:layout>
              <c:showVal val="1"/>
            </c:dLbl>
            <c:dLbl>
              <c:idx val="2"/>
              <c:layout>
                <c:manualLayout>
                  <c:x val="-9.7328244274809211E-2"/>
                  <c:y val="-3.2051282051283264E-3"/>
                </c:manualLayout>
              </c:layout>
              <c:showVal val="1"/>
            </c:dLbl>
            <c:dLbl>
              <c:idx val="3"/>
              <c:layout>
                <c:manualLayout>
                  <c:x val="-0.10114503816793907"/>
                  <c:y val="-6.4102564102564144E-3"/>
                </c:manualLayout>
              </c:layout>
              <c:showVal val="1"/>
            </c:dLbl>
            <c:dLbl>
              <c:idx val="4"/>
              <c:layout>
                <c:manualLayout>
                  <c:x val="-9.7328244274809225E-2"/>
                  <c:y val="3.2051282051282076E-3"/>
                </c:manualLayout>
              </c:layout>
              <c:showVal val="1"/>
            </c:dLbl>
            <c:dLbl>
              <c:idx val="5"/>
              <c:layout>
                <c:manualLayout>
                  <c:x val="-0.10305343511450388"/>
                  <c:y val="-6.4102564102564144E-3"/>
                </c:manualLayout>
              </c:layout>
              <c:showVal val="1"/>
            </c:dLbl>
            <c:dLbl>
              <c:idx val="6"/>
              <c:layout>
                <c:manualLayout>
                  <c:x val="-0.10877862595419854"/>
                  <c:y val="-6.4102564102564742E-3"/>
                </c:manualLayout>
              </c:layout>
              <c:showVal val="1"/>
            </c:dLbl>
            <c:dLbl>
              <c:idx val="7"/>
              <c:layout>
                <c:manualLayout>
                  <c:x val="-0.1049618320610687"/>
                  <c:y val="-9.6153846153846038E-3"/>
                </c:manualLayout>
              </c:layout>
              <c:showVal val="1"/>
            </c:dLbl>
            <c:dLbl>
              <c:idx val="8"/>
              <c:layout>
                <c:manualLayout>
                  <c:x val="-0.10114503816793893"/>
                  <c:y val="-6.4102564102564144E-3"/>
                </c:manualLayout>
              </c:layout>
              <c:showVal val="1"/>
            </c:dLbl>
            <c:dLbl>
              <c:idx val="9"/>
              <c:layout>
                <c:manualLayout>
                  <c:x val="-0.10305343511450381"/>
                  <c:y val="-1.2820512820512822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FFFF00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tabela_resumo!$C$12:$L$12</c:f>
              <c:strCache>
                <c:ptCount val="10"/>
                <c:pt idx="0">
                  <c:v>2006⁽¹⁾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strCache>
            </c:strRef>
          </c:cat>
          <c:val>
            <c:numRef>
              <c:f>tabela_resumo!$C$14:$L$14</c:f>
              <c:numCache>
                <c:formatCode>#,##0.00</c:formatCode>
                <c:ptCount val="10"/>
                <c:pt idx="0">
                  <c:v>22115.45</c:v>
                </c:pt>
                <c:pt idx="1">
                  <c:v>25796.760000000006</c:v>
                </c:pt>
                <c:pt idx="2">
                  <c:v>31280.809999999998</c:v>
                </c:pt>
                <c:pt idx="3">
                  <c:v>36853.67</c:v>
                </c:pt>
                <c:pt idx="4">
                  <c:v>45401.01</c:v>
                </c:pt>
                <c:pt idx="5">
                  <c:v>48709.99</c:v>
                </c:pt>
                <c:pt idx="6">
                  <c:v>59623.49</c:v>
                </c:pt>
                <c:pt idx="7">
                  <c:v>63133.810000000005</c:v>
                </c:pt>
                <c:pt idx="8">
                  <c:v>65556.61</c:v>
                </c:pt>
                <c:pt idx="9">
                  <c:v>72870.759999999995</c:v>
                </c:pt>
              </c:numCache>
            </c:numRef>
          </c:val>
        </c:ser>
        <c:dLbls/>
        <c:gapWidth val="40"/>
        <c:shape val="cylinder"/>
        <c:axId val="87763968"/>
        <c:axId val="87773952"/>
        <c:axId val="0"/>
      </c:bar3DChart>
      <c:catAx>
        <c:axId val="87763968"/>
        <c:scaling>
          <c:orientation val="minMax"/>
        </c:scaling>
        <c:axPos val="l"/>
        <c:numFmt formatCode="#,##0.00" sourceLinked="1"/>
        <c:tickLblPos val="nextTo"/>
        <c:crossAx val="87773952"/>
        <c:crosses val="autoZero"/>
        <c:auto val="1"/>
        <c:lblAlgn val="ctr"/>
        <c:lblOffset val="100"/>
      </c:catAx>
      <c:valAx>
        <c:axId val="8777395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#,##0.00" sourceLinked="1"/>
        <c:tickLblPos val="none"/>
        <c:crossAx val="87763968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roundedCorners val="1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tabela_resumo!$B$13</c:f>
              <c:strCache>
                <c:ptCount val="1"/>
                <c:pt idx="0">
                  <c:v>Área construída (m2) - nova</c:v>
                </c:pt>
              </c:strCache>
            </c:strRef>
          </c:tx>
          <c:spPr>
            <a:solidFill>
              <a:srgbClr val="FFC000"/>
            </a:solidFill>
          </c:spPr>
          <c:dPt>
            <c:idx val="10"/>
            <c:spPr>
              <a:solidFill>
                <a:srgbClr val="336600"/>
              </a:solidFill>
            </c:spPr>
          </c:dPt>
          <c:dLbls>
            <c:dLbl>
              <c:idx val="0"/>
              <c:layout>
                <c:manualLayout>
                  <c:x val="2.5965219146775801E-2"/>
                  <c:y val="3.5650613878306816E-3"/>
                </c:manualLayout>
              </c:layout>
              <c:showVal val="1"/>
            </c:dLbl>
            <c:dLbl>
              <c:idx val="1"/>
              <c:layout>
                <c:manualLayout>
                  <c:x val="2.3014955553046664E-2"/>
                  <c:y val="1.3071740749514617E-16"/>
                </c:manualLayout>
              </c:layout>
              <c:showVal val="1"/>
            </c:dLbl>
            <c:dLbl>
              <c:idx val="2"/>
              <c:layout>
                <c:manualLayout>
                  <c:x val="1.1507296556400858E-2"/>
                  <c:y val="3.5650613878306816E-3"/>
                </c:manualLayout>
              </c:layout>
              <c:showVal val="1"/>
            </c:dLbl>
            <c:dLbl>
              <c:idx val="3"/>
              <c:layout>
                <c:manualLayout>
                  <c:x val="9.2058010010962268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-4.2193597756544032E-17"/>
                  <c:y val="-3.5656228148208866E-3"/>
                </c:manualLayout>
              </c:layout>
              <c:showVal val="1"/>
            </c:dLbl>
            <c:dLbl>
              <c:idx val="5"/>
              <c:layout>
                <c:manualLayout>
                  <c:x val="1.1507477776523346E-2"/>
                  <c:y val="-3.5653421013257841E-3"/>
                </c:manualLayout>
              </c:layout>
              <c:showVal val="1"/>
            </c:dLbl>
            <c:dLbl>
              <c:idx val="6"/>
              <c:layout>
                <c:manualLayout>
                  <c:x val="9.205982221218675E-3"/>
                  <c:y val="-3.5650613878306816E-3"/>
                </c:manualLayout>
              </c:layout>
              <c:showVal val="1"/>
            </c:dLbl>
            <c:dLbl>
              <c:idx val="7"/>
              <c:layout>
                <c:manualLayout>
                  <c:x val="1.1507296556400879E-2"/>
                  <c:y val="-3.5650613878306816E-3"/>
                </c:manualLayout>
              </c:layout>
              <c:showVal val="1"/>
            </c:dLbl>
            <c:dLbl>
              <c:idx val="8"/>
              <c:layout>
                <c:manualLayout>
                  <c:x val="1.611028766701024E-2"/>
                  <c:y val="-7.1301227756613642E-3"/>
                </c:manualLayout>
              </c:layout>
              <c:showVal val="1"/>
            </c:dLbl>
            <c:dLbl>
              <c:idx val="9"/>
              <c:layout>
                <c:manualLayout>
                  <c:x val="1.2420546616455534E-2"/>
                  <c:y val="-4.6712835594345924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tabela_resumo!$C$12:$M$12</c:f>
              <c:strCache>
                <c:ptCount val="11"/>
                <c:pt idx="0">
                  <c:v>2006⁽¹⁾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Total</c:v>
                </c:pt>
              </c:strCache>
            </c:strRef>
          </c:cat>
          <c:val>
            <c:numRef>
              <c:f>tabela_resumo!$C$13:$M$13</c:f>
              <c:numCache>
                <c:formatCode>#,##0.00</c:formatCode>
                <c:ptCount val="11"/>
                <c:pt idx="0">
                  <c:v>0</c:v>
                </c:pt>
                <c:pt idx="1">
                  <c:v>3681.3100000000004</c:v>
                </c:pt>
                <c:pt idx="2">
                  <c:v>5484.0499999999993</c:v>
                </c:pt>
                <c:pt idx="3">
                  <c:v>5572.8600000000006</c:v>
                </c:pt>
                <c:pt idx="4">
                  <c:v>8547.34</c:v>
                </c:pt>
                <c:pt idx="5">
                  <c:v>3308.98</c:v>
                </c:pt>
                <c:pt idx="6">
                  <c:v>10913.5</c:v>
                </c:pt>
                <c:pt idx="7">
                  <c:v>3510.32</c:v>
                </c:pt>
                <c:pt idx="8">
                  <c:v>2422.7999999999997</c:v>
                </c:pt>
                <c:pt idx="9">
                  <c:v>7314.1500000000005</c:v>
                </c:pt>
                <c:pt idx="10">
                  <c:v>50755.310000000005</c:v>
                </c:pt>
              </c:numCache>
            </c:numRef>
          </c:val>
        </c:ser>
        <c:dLbls/>
        <c:gapWidth val="40"/>
        <c:shape val="cylinder"/>
        <c:axId val="88020096"/>
        <c:axId val="88021632"/>
        <c:axId val="0"/>
      </c:bar3DChart>
      <c:catAx>
        <c:axId val="88020096"/>
        <c:scaling>
          <c:orientation val="minMax"/>
        </c:scaling>
        <c:axPos val="l"/>
        <c:numFmt formatCode="#,##0.00" sourceLinked="1"/>
        <c:tickLblPos val="nextTo"/>
        <c:crossAx val="88021632"/>
        <c:crosses val="autoZero"/>
        <c:auto val="1"/>
        <c:lblAlgn val="ctr"/>
        <c:lblOffset val="100"/>
      </c:catAx>
      <c:valAx>
        <c:axId val="8802163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#,##0.00" sourceLinked="1"/>
        <c:tickLblPos val="none"/>
        <c:crossAx val="88020096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roundedCorners val="1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tabela_resumo!$B$13</c:f>
              <c:strCache>
                <c:ptCount val="1"/>
                <c:pt idx="0">
                  <c:v>Área construída (m2) - nova</c:v>
                </c:pt>
              </c:strCache>
            </c:strRef>
          </c:tx>
          <c:spPr>
            <a:solidFill>
              <a:srgbClr val="FFC000"/>
            </a:solidFill>
          </c:spPr>
          <c:dPt>
            <c:idx val="10"/>
            <c:spPr>
              <a:solidFill>
                <a:srgbClr val="336600"/>
              </a:solidFill>
            </c:spPr>
          </c:dPt>
          <c:dLbls>
            <c:dLbl>
              <c:idx val="0"/>
              <c:layout>
                <c:manualLayout>
                  <c:x val="2.5965219146775801E-2"/>
                  <c:y val="3.5650613878306816E-3"/>
                </c:manualLayout>
              </c:layout>
              <c:showVal val="1"/>
            </c:dLbl>
            <c:dLbl>
              <c:idx val="1"/>
              <c:layout>
                <c:manualLayout>
                  <c:x val="2.3014955553046664E-2"/>
                  <c:y val="1.3071740749514617E-16"/>
                </c:manualLayout>
              </c:layout>
              <c:showVal val="1"/>
            </c:dLbl>
            <c:dLbl>
              <c:idx val="2"/>
              <c:layout>
                <c:manualLayout>
                  <c:x val="1.1507296556400858E-2"/>
                  <c:y val="3.5650613878306816E-3"/>
                </c:manualLayout>
              </c:layout>
              <c:showVal val="1"/>
            </c:dLbl>
            <c:dLbl>
              <c:idx val="3"/>
              <c:layout>
                <c:manualLayout>
                  <c:x val="9.2058010010962268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-4.2193597756544032E-17"/>
                  <c:y val="-3.5656228148208866E-3"/>
                </c:manualLayout>
              </c:layout>
              <c:showVal val="1"/>
            </c:dLbl>
            <c:dLbl>
              <c:idx val="5"/>
              <c:layout>
                <c:manualLayout>
                  <c:x val="1.1507477776523346E-2"/>
                  <c:y val="-3.5653421013257841E-3"/>
                </c:manualLayout>
              </c:layout>
              <c:showVal val="1"/>
            </c:dLbl>
            <c:dLbl>
              <c:idx val="6"/>
              <c:layout>
                <c:manualLayout>
                  <c:x val="9.205982221218675E-3"/>
                  <c:y val="-3.5650613878306816E-3"/>
                </c:manualLayout>
              </c:layout>
              <c:showVal val="1"/>
            </c:dLbl>
            <c:dLbl>
              <c:idx val="7"/>
              <c:layout>
                <c:manualLayout>
                  <c:x val="1.1507296556400879E-2"/>
                  <c:y val="-3.5650613878306816E-3"/>
                </c:manualLayout>
              </c:layout>
              <c:showVal val="1"/>
            </c:dLbl>
            <c:dLbl>
              <c:idx val="8"/>
              <c:layout>
                <c:manualLayout>
                  <c:x val="1.611028766701024E-2"/>
                  <c:y val="-7.1301227756613642E-3"/>
                </c:manualLayout>
              </c:layout>
              <c:showVal val="1"/>
            </c:dLbl>
            <c:dLbl>
              <c:idx val="9"/>
              <c:layout>
                <c:manualLayout>
                  <c:x val="1.2440099728142221E-2"/>
                  <c:y val="-3.8106973286087444E-3"/>
                </c:manualLayout>
              </c:layout>
              <c:showVal val="1"/>
            </c:dLbl>
            <c:dLbl>
              <c:idx val="10"/>
              <c:layout>
                <c:manualLayout>
                  <c:x val="-0.14319600329711901"/>
                  <c:y val="-3.2141418190726537E-3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rgbClr val="FFFF00"/>
                      </a:solidFill>
                    </a:defRPr>
                  </a:pPr>
                  <a:endParaRPr lang="pt-BR"/>
                </a:p>
              </c:txPr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tabela_resumo!$C$12:$M$12</c:f>
              <c:strCache>
                <c:ptCount val="11"/>
                <c:pt idx="0">
                  <c:v>2006⁽¹⁾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Total</c:v>
                </c:pt>
              </c:strCache>
            </c:strRef>
          </c:cat>
          <c:val>
            <c:numRef>
              <c:f>tabela_resumo!$C$15:$M$15</c:f>
              <c:numCache>
                <c:formatCode>"R$"\ #,##0.00</c:formatCode>
                <c:ptCount val="11"/>
                <c:pt idx="0">
                  <c:v>0</c:v>
                </c:pt>
                <c:pt idx="1">
                  <c:v>3489314.8</c:v>
                </c:pt>
                <c:pt idx="2">
                  <c:v>5574344.4100000001</c:v>
                </c:pt>
                <c:pt idx="3">
                  <c:v>5717593.1499999994</c:v>
                </c:pt>
                <c:pt idx="4">
                  <c:v>8534571.0399999972</c:v>
                </c:pt>
                <c:pt idx="5">
                  <c:v>3589026.3299999996</c:v>
                </c:pt>
                <c:pt idx="6">
                  <c:v>14085380.969999999</c:v>
                </c:pt>
                <c:pt idx="7">
                  <c:v>4729960.1300000008</c:v>
                </c:pt>
                <c:pt idx="8">
                  <c:v>4046779.9299999997</c:v>
                </c:pt>
                <c:pt idx="9">
                  <c:v>10896130.220000001</c:v>
                </c:pt>
                <c:pt idx="10">
                  <c:v>60663100.980000004</c:v>
                </c:pt>
              </c:numCache>
            </c:numRef>
          </c:val>
        </c:ser>
        <c:dLbls/>
        <c:gapWidth val="40"/>
        <c:shape val="cylinder"/>
        <c:axId val="88345984"/>
        <c:axId val="88347776"/>
        <c:axId val="0"/>
      </c:bar3DChart>
      <c:catAx>
        <c:axId val="88345984"/>
        <c:scaling>
          <c:orientation val="minMax"/>
        </c:scaling>
        <c:axPos val="l"/>
        <c:numFmt formatCode="#,##0.00" sourceLinked="1"/>
        <c:tickLblPos val="nextTo"/>
        <c:crossAx val="88347776"/>
        <c:crosses val="autoZero"/>
        <c:auto val="1"/>
        <c:lblAlgn val="ctr"/>
        <c:lblOffset val="100"/>
      </c:catAx>
      <c:valAx>
        <c:axId val="88347776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&quot;R$&quot;\ #,##0.00" sourceLinked="1"/>
        <c:tickLblPos val="none"/>
        <c:crossAx val="88345984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otX val="0"/>
      <c:rotY val="0"/>
      <c:perspective val="0"/>
    </c:view3D>
    <c:plotArea>
      <c:layout>
        <c:manualLayout>
          <c:layoutTarget val="inner"/>
          <c:xMode val="edge"/>
          <c:yMode val="edge"/>
          <c:x val="0.4378320476437908"/>
          <c:y val="7.050257110718311E-2"/>
          <c:w val="0.38800391702306292"/>
          <c:h val="0.8626857079185869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6600"/>
            </a:solidFill>
          </c:spPr>
          <c:dPt>
            <c:idx val="2"/>
            <c:spPr>
              <a:solidFill>
                <a:schemeClr val="bg1">
                  <a:lumMod val="50000"/>
                </a:schemeClr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 b="1">
                      <a:solidFill>
                        <a:srgbClr val="003300"/>
                      </a:solidFill>
                    </a:defRPr>
                  </a:pPr>
                  <a:endParaRPr lang="pt-BR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1000" b="1">
                      <a:solidFill>
                        <a:srgbClr val="003300"/>
                      </a:solidFill>
                    </a:defRPr>
                  </a:pPr>
                  <a:endParaRPr lang="pt-BR"/>
                </a:p>
              </c:txPr>
            </c:dLbl>
            <c:dLbl>
              <c:idx val="2"/>
              <c:spPr>
                <a:solidFill>
                  <a:schemeClr val="bg1">
                    <a:lumMod val="65000"/>
                  </a:schemeClr>
                </a:solidFill>
              </c:spPr>
              <c:txPr>
                <a:bodyPr/>
                <a:lstStyle/>
                <a:p>
                  <a:pPr>
                    <a:defRPr sz="1100" b="1">
                      <a:solidFill>
                        <a:srgbClr val="FF0000"/>
                      </a:solidFill>
                    </a:defRPr>
                  </a:pPr>
                  <a:endParaRPr lang="pt-BR"/>
                </a:p>
              </c:txPr>
            </c:dLbl>
            <c:txPr>
              <a:bodyPr/>
              <a:lstStyle/>
              <a:p>
                <a:pPr>
                  <a:defRPr sz="1000" b="1"/>
                </a:pPr>
                <a:endParaRPr lang="pt-BR"/>
              </a:p>
            </c:txPr>
            <c:showVal val="1"/>
          </c:dLbls>
          <c:cat>
            <c:strRef>
              <c:f>(Obras_concluídas!$G$74:$H$74,Obras_concluídas!$G$112)</c:f>
              <c:strCache>
                <c:ptCount val="3"/>
                <c:pt idx="0">
                  <c:v>Prazo inicial execução da obra - em dias</c:v>
                </c:pt>
                <c:pt idx="1">
                  <c:v>Prazo final (inicial + aditivos) - em dias</c:v>
                </c:pt>
                <c:pt idx="2">
                  <c:v>Defasagem</c:v>
                </c:pt>
              </c:strCache>
            </c:strRef>
          </c:cat>
          <c:val>
            <c:numRef>
              <c:f>(Obras_concluídas!$G$111:$H$111,Obras_concluídas!$H$112)</c:f>
              <c:numCache>
                <c:formatCode>#,##0_ ;\-#,##0\ </c:formatCode>
                <c:ptCount val="3"/>
                <c:pt idx="0">
                  <c:v>8935</c:v>
                </c:pt>
                <c:pt idx="1">
                  <c:v>14886</c:v>
                </c:pt>
                <c:pt idx="2" formatCode="0.00%">
                  <c:v>0.66603245663122568</c:v>
                </c:pt>
              </c:numCache>
            </c:numRef>
          </c:val>
        </c:ser>
        <c:dLbls/>
        <c:shape val="cylinder"/>
        <c:axId val="88390272"/>
        <c:axId val="89457024"/>
        <c:axId val="0"/>
      </c:bar3DChart>
      <c:catAx>
        <c:axId val="8839027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pt-BR"/>
          </a:p>
        </c:txPr>
        <c:crossAx val="89457024"/>
        <c:crosses val="autoZero"/>
        <c:auto val="1"/>
        <c:lblAlgn val="ctr"/>
        <c:lblOffset val="100"/>
      </c:catAx>
      <c:valAx>
        <c:axId val="89457024"/>
        <c:scaling>
          <c:orientation val="minMax"/>
        </c:scaling>
        <c:delete val="1"/>
        <c:axPos val="b"/>
        <c:numFmt formatCode="#,##0_ ;\-#,##0\ " sourceLinked="1"/>
        <c:tickLblPos val="none"/>
        <c:crossAx val="88390272"/>
        <c:crosses val="autoZero"/>
        <c:crossBetween val="between"/>
      </c:valAx>
      <c:spPr>
        <a:noFill/>
      </c:spPr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roundedCorners val="1"/>
  <c:chart>
    <c:view3D>
      <c:rAngAx val="1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rgbClr val="285000"/>
            </a:solidFill>
          </c:spPr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0.11368308828653068"/>
                  <c:y val="-5.8925210106312471E-3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0.14414939725454673"/>
                  <c:y val="-5.8922558922558923E-3"/>
                </c:manualLayout>
              </c:layout>
              <c:spPr/>
              <c:txPr>
                <a:bodyPr/>
                <a:lstStyle/>
                <a:p>
                  <a:pPr>
                    <a:defRPr sz="1000" b="1">
                      <a:solidFill>
                        <a:srgbClr val="FFFF00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pt-BR"/>
                </a:p>
              </c:txPr>
              <c:showVal val="1"/>
            </c:dLbl>
            <c:txPr>
              <a:bodyPr/>
              <a:lstStyle/>
              <a:p>
                <a:pPr>
                  <a:defRPr sz="800" b="1">
                    <a:solidFill>
                      <a:srgbClr val="0033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Val val="1"/>
          </c:dLbls>
          <c:cat>
            <c:strRef>
              <c:f>Obras_andamento!$C$29:$C$31</c:f>
              <c:strCache>
                <c:ptCount val="3"/>
                <c:pt idx="0">
                  <c:v>Infraestrutura Urbana</c:v>
                </c:pt>
                <c:pt idx="1">
                  <c:v>Edificações</c:v>
                </c:pt>
                <c:pt idx="2">
                  <c:v>Total</c:v>
                </c:pt>
              </c:strCache>
            </c:strRef>
          </c:cat>
          <c:val>
            <c:numRef>
              <c:f>Obras_andamento!$D$29:$D$31</c:f>
              <c:numCache>
                <c:formatCode>_("R$"* #,##0.00_);_("R$"* \(#,##0.00\);_("R$"* "-"??_);_(@_)</c:formatCode>
                <c:ptCount val="3"/>
                <c:pt idx="0">
                  <c:v>3781698.1200000006</c:v>
                </c:pt>
                <c:pt idx="1">
                  <c:v>0</c:v>
                </c:pt>
                <c:pt idx="2">
                  <c:v>3781698.1200000006</c:v>
                </c:pt>
              </c:numCache>
            </c:numRef>
          </c:val>
        </c:ser>
        <c:dLbls/>
        <c:shape val="cylinder"/>
        <c:axId val="89519616"/>
        <c:axId val="89521152"/>
        <c:axId val="0"/>
      </c:bar3DChart>
      <c:catAx>
        <c:axId val="89519616"/>
        <c:scaling>
          <c:orientation val="minMax"/>
        </c:scaling>
        <c:axPos val="l"/>
        <c:tickLblPos val="nextTo"/>
        <c:crossAx val="89521152"/>
        <c:crosses val="autoZero"/>
        <c:auto val="1"/>
        <c:lblAlgn val="ctr"/>
        <c:lblOffset val="100"/>
      </c:catAx>
      <c:valAx>
        <c:axId val="8952115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_(&quot;R$&quot;* #,##0.00_);_(&quot;R$&quot;* \(#,##0.00\);_(&quot;R$&quot;* &quot;-&quot;??_);_(@_)" sourceLinked="1"/>
        <c:tickLblPos val="none"/>
        <c:crossAx val="89519616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otX val="0"/>
      <c:rotY val="0"/>
      <c:perspective val="0"/>
    </c:view3D>
    <c:plotArea>
      <c:layout>
        <c:manualLayout>
          <c:layoutTarget val="inner"/>
          <c:xMode val="edge"/>
          <c:yMode val="edge"/>
          <c:x val="0.4378320476437908"/>
          <c:y val="7.050257110718311E-2"/>
          <c:w val="0.38800391702306292"/>
          <c:h val="0.8626857079185869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285000"/>
            </a:solidFill>
          </c:spPr>
          <c:dLbls>
            <c:dLbl>
              <c:idx val="0"/>
              <c:layout>
                <c:manualLayout>
                  <c:x val="-9.3596059113300656E-2"/>
                  <c:y val="4.7169811320755583E-3"/>
                </c:manualLayout>
              </c:layout>
              <c:spPr/>
              <c:txPr>
                <a:bodyPr/>
                <a:lstStyle/>
                <a:p>
                  <a:pPr>
                    <a:defRPr sz="1000" b="1">
                      <a:solidFill>
                        <a:srgbClr val="FFFF00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pt-BR"/>
                </a:p>
              </c:txPr>
              <c:showVal val="1"/>
            </c:dLbl>
            <c:dLbl>
              <c:idx val="1"/>
              <c:layout>
                <c:manualLayout>
                  <c:x val="-9.8522167487684872E-2"/>
                  <c:y val="-4.7169811320755184E-3"/>
                </c:manualLayout>
              </c:layout>
              <c:spPr/>
              <c:txPr>
                <a:bodyPr/>
                <a:lstStyle/>
                <a:p>
                  <a:pPr>
                    <a:defRPr sz="1000" b="1">
                      <a:solidFill>
                        <a:srgbClr val="FFFF00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pt-BR"/>
                </a:p>
              </c:txPr>
              <c:showVal val="1"/>
            </c:dLbl>
            <c:dLbl>
              <c:idx val="2"/>
              <c:spPr>
                <a:solidFill>
                  <a:schemeClr val="bg1">
                    <a:lumMod val="65000"/>
                  </a:schemeClr>
                </a:solidFill>
              </c:spPr>
              <c:txPr>
                <a:bodyPr/>
                <a:lstStyle/>
                <a:p>
                  <a:pPr>
                    <a:defRPr sz="1000" b="1">
                      <a:solidFill>
                        <a:srgbClr val="C00000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pt-BR"/>
                </a:p>
              </c:txPr>
            </c:dLbl>
            <c:txPr>
              <a:bodyPr/>
              <a:lstStyle/>
              <a:p>
                <a:pPr>
                  <a:defRPr sz="1000" b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Val val="1"/>
          </c:dLbls>
          <c:cat>
            <c:strRef>
              <c:f>(Obras_andamento!$F$21:$G$21,Obras_andamento!$F$24)</c:f>
              <c:strCache>
                <c:ptCount val="3"/>
                <c:pt idx="0">
                  <c:v>Prazo inicial execução da obra (dias)</c:v>
                </c:pt>
                <c:pt idx="1">
                  <c:v>Prazo final da obra (inicial + aditivos)</c:v>
                </c:pt>
                <c:pt idx="2">
                  <c:v>Defasagem</c:v>
                </c:pt>
              </c:strCache>
            </c:strRef>
          </c:cat>
          <c:val>
            <c:numRef>
              <c:f>(Obras_andamento!$F$23:$G$23,Obras_andamento!$G$24)</c:f>
              <c:numCache>
                <c:formatCode>#,##0_ ;\-#,##0\ </c:formatCode>
                <c:ptCount val="3"/>
                <c:pt idx="0">
                  <c:v>360</c:v>
                </c:pt>
                <c:pt idx="1">
                  <c:v>866</c:v>
                </c:pt>
                <c:pt idx="2" formatCode="0%">
                  <c:v>1.4055555555555554</c:v>
                </c:pt>
              </c:numCache>
            </c:numRef>
          </c:val>
        </c:ser>
        <c:dLbls/>
        <c:shape val="cylinder"/>
        <c:axId val="89710976"/>
        <c:axId val="89712512"/>
        <c:axId val="0"/>
      </c:bar3DChart>
      <c:catAx>
        <c:axId val="8971097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89712512"/>
        <c:crosses val="autoZero"/>
        <c:auto val="1"/>
        <c:lblAlgn val="ctr"/>
        <c:lblOffset val="100"/>
      </c:catAx>
      <c:valAx>
        <c:axId val="89712512"/>
        <c:scaling>
          <c:orientation val="minMax"/>
        </c:scaling>
        <c:delete val="1"/>
        <c:axPos val="b"/>
        <c:numFmt formatCode="#,##0_ ;\-#,##0\ " sourceLinked="1"/>
        <c:tickLblPos val="none"/>
        <c:crossAx val="89710976"/>
        <c:crosses val="autoZero"/>
        <c:crossBetween val="between"/>
      </c:valAx>
      <c:spPr>
        <a:noFill/>
      </c:spPr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otX val="0"/>
      <c:rotY val="0"/>
      <c:perspective val="0"/>
    </c:view3D>
    <c:plotArea>
      <c:layout>
        <c:manualLayout>
          <c:layoutTarget val="inner"/>
          <c:xMode val="edge"/>
          <c:yMode val="edge"/>
          <c:x val="0.24019650504213291"/>
          <c:y val="4.413331398091376E-2"/>
          <c:w val="0.58563941842795952"/>
          <c:h val="0.92207392464371762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FFC000"/>
            </a:solidFill>
          </c:spPr>
          <c:dLbls>
            <c:dLbl>
              <c:idx val="0"/>
              <c:spPr/>
              <c:txPr>
                <a:bodyPr/>
                <a:lstStyle/>
                <a:p>
                  <a:pPr>
                    <a:defRPr sz="1000" b="1">
                      <a:solidFill>
                        <a:srgbClr val="006600"/>
                      </a:solidFill>
                    </a:defRPr>
                  </a:pPr>
                  <a:endParaRPr lang="pt-BR"/>
                </a:p>
              </c:txPr>
            </c:dLbl>
            <c:dLbl>
              <c:idx val="2"/>
              <c:spPr>
                <a:solidFill>
                  <a:schemeClr val="bg1">
                    <a:lumMod val="75000"/>
                  </a:schemeClr>
                </a:solidFill>
              </c:spPr>
              <c:txPr>
                <a:bodyPr/>
                <a:lstStyle/>
                <a:p>
                  <a:pPr>
                    <a:defRPr sz="1100" b="1">
                      <a:solidFill>
                        <a:srgbClr val="FF0000"/>
                      </a:solidFill>
                    </a:defRPr>
                  </a:pPr>
                  <a:endParaRPr lang="pt-BR"/>
                </a:p>
              </c:txPr>
            </c:dLbl>
            <c:txPr>
              <a:bodyPr/>
              <a:lstStyle/>
              <a:p>
                <a:pPr>
                  <a:defRPr sz="1000"/>
                </a:pPr>
                <a:endParaRPr lang="pt-BR"/>
              </a:p>
            </c:txPr>
            <c:showVal val="1"/>
          </c:dLbls>
          <c:cat>
            <c:strRef>
              <c:f>Obras_paralisadas!$B$10:$B$12</c:f>
              <c:strCache>
                <c:ptCount val="3"/>
                <c:pt idx="0">
                  <c:v>Área (m2)</c:v>
                </c:pt>
                <c:pt idx="1">
                  <c:v>Valor Total (R$)</c:v>
                </c:pt>
                <c:pt idx="2">
                  <c:v>Nº de obras</c:v>
                </c:pt>
              </c:strCache>
            </c:strRef>
          </c:cat>
          <c:val>
            <c:numRef>
              <c:f>Obras_paralisadas!$C$10:$C$12</c:f>
              <c:numCache>
                <c:formatCode>"R$"\ #,##0.00</c:formatCode>
                <c:ptCount val="3"/>
                <c:pt idx="0" formatCode="#,##0.00">
                  <c:v>6512.25</c:v>
                </c:pt>
                <c:pt idx="1">
                  <c:v>9658292.339999998</c:v>
                </c:pt>
                <c:pt idx="2" formatCode="#,##0">
                  <c:v>4</c:v>
                </c:pt>
              </c:numCache>
            </c:numRef>
          </c:val>
        </c:ser>
        <c:dLbls/>
        <c:gapWidth val="100"/>
        <c:shape val="cylinder"/>
        <c:axId val="87480960"/>
        <c:axId val="89985408"/>
        <c:axId val="0"/>
      </c:bar3DChart>
      <c:catAx>
        <c:axId val="87480960"/>
        <c:scaling>
          <c:orientation val="minMax"/>
        </c:scaling>
        <c:axPos val="l"/>
        <c:tickLblPos val="nextTo"/>
        <c:txPr>
          <a:bodyPr/>
          <a:lstStyle/>
          <a:p>
            <a:pPr>
              <a:defRPr sz="1000"/>
            </a:pPr>
            <a:endParaRPr lang="pt-BR"/>
          </a:p>
        </c:txPr>
        <c:crossAx val="89985408"/>
        <c:crosses val="autoZero"/>
        <c:auto val="1"/>
        <c:lblAlgn val="ctr"/>
        <c:lblOffset val="100"/>
      </c:catAx>
      <c:valAx>
        <c:axId val="89985408"/>
        <c:scaling>
          <c:orientation val="minMax"/>
        </c:scaling>
        <c:delete val="1"/>
        <c:axPos val="b"/>
        <c:numFmt formatCode="#,##0.00" sourceLinked="1"/>
        <c:tickLblPos val="none"/>
        <c:crossAx val="87480960"/>
        <c:crosses val="autoZero"/>
        <c:crossBetween val="between"/>
      </c:valAx>
      <c:spPr>
        <a:noFill/>
      </c:spPr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otX val="0"/>
      <c:rotY val="0"/>
      <c:perspective val="0"/>
    </c:view3D>
    <c:plotArea>
      <c:layout>
        <c:manualLayout>
          <c:layoutTarget val="inner"/>
          <c:xMode val="edge"/>
          <c:yMode val="edge"/>
          <c:x val="0.4378320476437908"/>
          <c:y val="7.050257110718311E-2"/>
          <c:w val="0.38800391702306292"/>
          <c:h val="0.8626857079185869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6600"/>
            </a:solidFill>
          </c:spPr>
          <c:dPt>
            <c:idx val="2"/>
            <c:spPr>
              <a:solidFill>
                <a:schemeClr val="bg1">
                  <a:lumMod val="50000"/>
                </a:schemeClr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 b="1">
                      <a:solidFill>
                        <a:srgbClr val="003300"/>
                      </a:solidFill>
                    </a:defRPr>
                  </a:pPr>
                  <a:endParaRPr lang="pt-BR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1000" b="1">
                      <a:solidFill>
                        <a:srgbClr val="003300"/>
                      </a:solidFill>
                    </a:defRPr>
                  </a:pPr>
                  <a:endParaRPr lang="pt-BR"/>
                </a:p>
              </c:txPr>
            </c:dLbl>
            <c:dLbl>
              <c:idx val="2"/>
              <c:spPr>
                <a:solidFill>
                  <a:schemeClr val="bg1">
                    <a:lumMod val="65000"/>
                  </a:schemeClr>
                </a:solidFill>
              </c:spPr>
              <c:txPr>
                <a:bodyPr/>
                <a:lstStyle/>
                <a:p>
                  <a:pPr>
                    <a:defRPr sz="1100" b="1">
                      <a:solidFill>
                        <a:srgbClr val="FF0000"/>
                      </a:solidFill>
                    </a:defRPr>
                  </a:pPr>
                  <a:endParaRPr lang="pt-BR"/>
                </a:p>
              </c:txPr>
            </c:dLbl>
            <c:txPr>
              <a:bodyPr/>
              <a:lstStyle/>
              <a:p>
                <a:pPr>
                  <a:defRPr sz="1000" b="1"/>
                </a:pPr>
                <a:endParaRPr lang="pt-BR"/>
              </a:p>
            </c:txPr>
            <c:showVal val="1"/>
          </c:dLbls>
          <c:cat>
            <c:strRef>
              <c:f>(Obras_paralisadas!$F$28:$G$28,Obras_paralisadas!$F$34)</c:f>
              <c:strCache>
                <c:ptCount val="3"/>
                <c:pt idx="0">
                  <c:v>Prazo inicial execução da obra - em dias</c:v>
                </c:pt>
                <c:pt idx="1">
                  <c:v>Prazo final da obra (inicial + aditivos) - em dias</c:v>
                </c:pt>
                <c:pt idx="2">
                  <c:v>Defasagem</c:v>
                </c:pt>
              </c:strCache>
            </c:strRef>
          </c:cat>
          <c:val>
            <c:numRef>
              <c:f>(Obras_paralisadas!$F$33,Obras_paralisadas!$G$33,Obras_paralisadas!$G$34)</c:f>
              <c:numCache>
                <c:formatCode>#,##0_ ;\-#,##0\ </c:formatCode>
                <c:ptCount val="3"/>
                <c:pt idx="0">
                  <c:v>1200</c:v>
                </c:pt>
                <c:pt idx="1">
                  <c:v>2340</c:v>
                </c:pt>
                <c:pt idx="2" formatCode="0%">
                  <c:v>0.95000000000000007</c:v>
                </c:pt>
              </c:numCache>
            </c:numRef>
          </c:val>
        </c:ser>
        <c:dLbls/>
        <c:shape val="cylinder"/>
        <c:axId val="90019712"/>
        <c:axId val="90021248"/>
        <c:axId val="0"/>
      </c:bar3DChart>
      <c:catAx>
        <c:axId val="9001971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pt-BR"/>
          </a:p>
        </c:txPr>
        <c:crossAx val="90021248"/>
        <c:crosses val="autoZero"/>
        <c:auto val="1"/>
        <c:lblAlgn val="ctr"/>
        <c:lblOffset val="100"/>
      </c:catAx>
      <c:valAx>
        <c:axId val="90021248"/>
        <c:scaling>
          <c:orientation val="minMax"/>
        </c:scaling>
        <c:delete val="1"/>
        <c:axPos val="b"/>
        <c:numFmt formatCode="#,##0_ ;\-#,##0\ " sourceLinked="1"/>
        <c:tickLblPos val="none"/>
        <c:crossAx val="90019712"/>
        <c:crosses val="autoZero"/>
        <c:crossBetween val="between"/>
      </c:valAx>
      <c:spPr>
        <a:noFill/>
      </c:spPr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E416-5795-4810-AA6A-890E3F4C86C7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DDC86-4B38-4BDE-AC3C-04EB075E22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06969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B546B-EAEB-4439-8AE2-9DB76DD978D5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88849-EA5A-402C-85C6-6AC58C5E35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94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3852865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2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4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25"/>
          <p:cNvSpPr>
            <a:spLocks noGrp="1"/>
          </p:cNvSpPr>
          <p:nvPr>
            <p:ph type="title"/>
          </p:nvPr>
        </p:nvSpPr>
        <p:spPr>
          <a:xfrm>
            <a:off x="395536" y="6741368"/>
            <a:ext cx="5414227" cy="576064"/>
          </a:xfr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r"/>
            <a:r>
              <a:rPr lang="pt-BR" sz="7200" b="1" dirty="0" smtClean="0">
                <a:solidFill>
                  <a:srgbClr val="005000"/>
                </a:solidFill>
                <a:latin typeface="Agency FB" pitchFamily="34" charset="0"/>
              </a:rPr>
              <a:t>Indicadores da </a:t>
            </a:r>
            <a: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</a:br>
            <a:r>
              <a:rPr lang="pt-BR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/>
            </a:r>
            <a:br>
              <a:rPr lang="pt-BR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r>
              <a:rPr lang="pt-BR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/>
            </a:r>
            <a:br>
              <a:rPr lang="pt-BR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endParaRPr lang="pt-BR" sz="6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pic>
        <p:nvPicPr>
          <p:cNvPr id="1026" name="Picture 2" descr="C:\Users\ROZIMA~1\AppData\Local\Temp\Rar$DIa0.233\logo UFG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60775"/>
            <a:ext cx="1656184" cy="180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524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211144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Prazo de execução </a:t>
            </a:r>
            <a:r>
              <a:rPr lang="pt-BR" sz="14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previsto das </a:t>
            </a:r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Obras </a:t>
            </a:r>
            <a:r>
              <a:rPr lang="pt-BR" sz="14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Paralisadas</a:t>
            </a:r>
          </a:p>
          <a:p>
            <a:r>
              <a:rPr lang="pt-BR" sz="8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   </a:t>
            </a:r>
            <a:endParaRPr lang="pt-BR" sz="8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064921794"/>
              </p:ext>
            </p:extLst>
          </p:nvPr>
        </p:nvGraphicFramePr>
        <p:xfrm>
          <a:off x="457200" y="2174875"/>
          <a:ext cx="7211144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506346" y="6341258"/>
            <a:ext cx="78820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SIASG, SIMEC, DIDESIN/COPLAN.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  <a:p>
            <a:r>
              <a:rPr lang="pt-BR" sz="1000" dirty="0" smtClean="0"/>
              <a:t>Data de atualização: 21/06/2016. </a:t>
            </a:r>
          </a:p>
        </p:txBody>
      </p:sp>
    </p:spTree>
    <p:extLst>
      <p:ext uri="{BB962C8B-B14F-4D97-AF65-F5344CB8AC3E}">
        <p14:creationId xmlns:p14="http://schemas.microsoft.com/office/powerpoint/2010/main" xmlns="" val="132250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endParaRPr lang="pt-BR" sz="4500" dirty="0"/>
          </a:p>
        </p:txBody>
      </p:sp>
      <p:sp>
        <p:nvSpPr>
          <p:cNvPr id="20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836712"/>
            <a:ext cx="7859216" cy="568863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pPr algn="just"/>
            <a:r>
              <a:rPr lang="pt-BR" sz="2500" dirty="0" smtClean="0">
                <a:solidFill>
                  <a:srgbClr val="FFFF00"/>
                </a:solidFill>
                <a:cs typeface="Arial" pitchFamily="34" charset="0"/>
              </a:rPr>
              <a:t>CONSTRUÇÃO DO BANCO DE INDICADORES DA UFGD</a:t>
            </a:r>
          </a:p>
          <a:p>
            <a:endParaRPr lang="pt-BR" sz="14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ETAPAS: </a:t>
            </a:r>
          </a:p>
          <a:p>
            <a:endParaRPr lang="pt-BR" sz="14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1º - Sensibilização Pró-Reitorias e alguns Setores;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2º Visita aos setores “pilotos” para alinhamento da coleta de dados;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3º Coleta dos dados (atual e histórico);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4º Tabulação dos dados;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5º Disponibilização dos dados na pasta “Relatórios Consolidados” no ZEUS;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6º Atualização mensal dos dados disponibilizados;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7º Disponibilização dos dados na Página da UFGD (quando todos consolidados);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8º Elaboração do Anuário Estatístico da UFGD;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9º Elaboração de Estudos, em conjunto com os setores envolvidos, por meio dos dados coletados (ex. Efetividade dos programas implantados);</a:t>
            </a:r>
          </a:p>
        </p:txBody>
      </p:sp>
    </p:spTree>
    <p:extLst>
      <p:ext uri="{BB962C8B-B14F-4D97-AF65-F5344CB8AC3E}">
        <p14:creationId xmlns:p14="http://schemas.microsoft.com/office/powerpoint/2010/main" xmlns="" val="61058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sp>
        <p:nvSpPr>
          <p:cNvPr id="7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Área Total da UFGD em m</a:t>
            </a:r>
            <a:r>
              <a:rPr lang="pt-BR" sz="1400" baseline="30000" dirty="0" smtClean="0">
                <a:solidFill>
                  <a:schemeClr val="bg1"/>
                </a:solidFill>
                <a:cs typeface="Arial" pitchFamily="34" charset="0"/>
              </a:rPr>
              <a:t>2 </a:t>
            </a:r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(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2006-2015) </a:t>
            </a:r>
          </a:p>
          <a:p>
            <a:endParaRPr lang="pt-BR" sz="1400" baseline="300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166079925"/>
              </p:ext>
            </p:extLst>
          </p:nvPr>
        </p:nvGraphicFramePr>
        <p:xfrm>
          <a:off x="457200" y="2174875"/>
          <a:ext cx="778720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tângulo 8"/>
          <p:cNvSpPr/>
          <p:nvPr/>
        </p:nvSpPr>
        <p:spPr>
          <a:xfrm>
            <a:off x="506346" y="6021288"/>
            <a:ext cx="78488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PDI UFMS,  SIASG, SIMEC, DIDESIN/COPLAN.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  <a:p>
            <a:r>
              <a:rPr lang="pt-BR" sz="1000" dirty="0" smtClean="0"/>
              <a:t>Data de atualização: 21/06/2016. </a:t>
            </a:r>
          </a:p>
          <a:p>
            <a:r>
              <a:rPr lang="pt-BR" sz="1000" dirty="0" smtClean="0"/>
              <a:t>Nota</a:t>
            </a:r>
            <a:r>
              <a:rPr lang="pt-BR" sz="1000" dirty="0"/>
              <a:t>:  ⁽¹⁾Os dados de 2006 foram extraídos do PDI da UFMS 2005-2009.  Em 2015 foi </a:t>
            </a:r>
            <a:r>
              <a:rPr lang="pt-BR" sz="1000" dirty="0" smtClean="0"/>
              <a:t>concluída a </a:t>
            </a:r>
            <a:r>
              <a:rPr lang="pt-BR" sz="1000" dirty="0"/>
              <a:t>ampliação de rede de drenagem e esgoto, porém, a unidade de medida é em </a:t>
            </a:r>
            <a:r>
              <a:rPr lang="pt-BR" sz="1000" dirty="0" smtClean="0"/>
              <a:t>metros (Galerias </a:t>
            </a:r>
            <a:r>
              <a:rPr lang="pt-BR" sz="1000" dirty="0"/>
              <a:t>pluviais 1.434 metros e Sistemas de esgoto 1.193 </a:t>
            </a:r>
            <a:r>
              <a:rPr lang="pt-BR" sz="1000" dirty="0" smtClean="0"/>
              <a:t>metros). 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xmlns="" val="38798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211144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Área nova </a:t>
            </a:r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construída em m</a:t>
            </a:r>
            <a:r>
              <a:rPr lang="pt-BR" sz="1400" baseline="30000" dirty="0">
                <a:solidFill>
                  <a:schemeClr val="bg1"/>
                </a:solidFill>
                <a:cs typeface="Arial" pitchFamily="34" charset="0"/>
              </a:rPr>
              <a:t>2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– (2006-2015)    </a:t>
            </a:r>
          </a:p>
          <a:p>
            <a:r>
              <a:rPr lang="pt-BR" sz="8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    </a:t>
            </a:r>
            <a:endParaRPr lang="pt-BR" sz="8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790431269"/>
              </p:ext>
            </p:extLst>
          </p:nvPr>
        </p:nvGraphicFramePr>
        <p:xfrm>
          <a:off x="457200" y="2174875"/>
          <a:ext cx="7211144" cy="3918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506346" y="6021288"/>
            <a:ext cx="78820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SIASG, SIMEC, DIDESIN/COPLAN.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  <a:p>
            <a:r>
              <a:rPr lang="pt-BR" sz="1000" dirty="0" smtClean="0"/>
              <a:t>Data de atualização: 21/06/2016. </a:t>
            </a:r>
          </a:p>
          <a:p>
            <a:r>
              <a:rPr lang="pt-BR" sz="1000" dirty="0" smtClean="0"/>
              <a:t>Nota</a:t>
            </a:r>
            <a:r>
              <a:rPr lang="pt-BR" sz="1000" dirty="0"/>
              <a:t>:  </a:t>
            </a:r>
            <a:r>
              <a:rPr lang="pt-BR" sz="1000" dirty="0" smtClean="0"/>
              <a:t>Em </a:t>
            </a:r>
            <a:r>
              <a:rPr lang="pt-BR" sz="1000" dirty="0"/>
              <a:t>2015 foi </a:t>
            </a:r>
            <a:r>
              <a:rPr lang="pt-BR" sz="1000" dirty="0" smtClean="0"/>
              <a:t>concluída a ampliação </a:t>
            </a:r>
            <a:r>
              <a:rPr lang="pt-BR" sz="1000" dirty="0"/>
              <a:t>de rede de drenagem e esgoto, porém, a unidade de medida é em </a:t>
            </a:r>
            <a:r>
              <a:rPr lang="pt-BR" sz="1000" dirty="0" smtClean="0"/>
              <a:t>metros (Galerias </a:t>
            </a:r>
            <a:r>
              <a:rPr lang="pt-BR" sz="1000" dirty="0"/>
              <a:t>pluviais 1.434 metros e Sistemas de esgoto 1.193 </a:t>
            </a:r>
            <a:r>
              <a:rPr lang="pt-BR" sz="1000" dirty="0" smtClean="0"/>
              <a:t>metros).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xmlns="" val="141913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211144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Investimento para construção de área nova em </a:t>
            </a:r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m</a:t>
            </a:r>
            <a:r>
              <a:rPr lang="pt-BR" sz="1400" baseline="30000" dirty="0">
                <a:solidFill>
                  <a:schemeClr val="bg1"/>
                </a:solidFill>
                <a:cs typeface="Arial" pitchFamily="34" charset="0"/>
              </a:rPr>
              <a:t>2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– (2006-2015)    </a:t>
            </a:r>
          </a:p>
          <a:p>
            <a:r>
              <a:rPr lang="pt-BR" sz="800" dirty="0" smtClean="0">
                <a:solidFill>
                  <a:schemeClr val="bg1"/>
                </a:solidFill>
                <a:cs typeface="Arial" pitchFamily="34" charset="0"/>
              </a:rPr>
              <a:t>     </a:t>
            </a:r>
            <a:endParaRPr lang="pt-BR" sz="8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948854549"/>
              </p:ext>
            </p:extLst>
          </p:nvPr>
        </p:nvGraphicFramePr>
        <p:xfrm>
          <a:off x="457200" y="2174875"/>
          <a:ext cx="7211144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506346" y="6341258"/>
            <a:ext cx="78820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SIASG, SIMEC, DIDESIN/COPLAN.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  <a:p>
            <a:r>
              <a:rPr lang="pt-BR" sz="1000" dirty="0" smtClean="0"/>
              <a:t>Data de atualização: 21/06/2016. </a:t>
            </a:r>
          </a:p>
        </p:txBody>
      </p:sp>
    </p:spTree>
    <p:extLst>
      <p:ext uri="{BB962C8B-B14F-4D97-AF65-F5344CB8AC3E}">
        <p14:creationId xmlns:p14="http://schemas.microsoft.com/office/powerpoint/2010/main" xmlns="" val="244537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211144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Prazo para execução das obras - em dias – </a:t>
            </a:r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(2006-2015)    </a:t>
            </a:r>
          </a:p>
          <a:p>
            <a:r>
              <a:rPr lang="pt-BR" sz="8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    </a:t>
            </a:r>
            <a:endParaRPr lang="pt-BR" sz="8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222606679"/>
              </p:ext>
            </p:extLst>
          </p:nvPr>
        </p:nvGraphicFramePr>
        <p:xfrm>
          <a:off x="457200" y="2174875"/>
          <a:ext cx="7211144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506346" y="6341258"/>
            <a:ext cx="78820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SIASG, SIMEC, DIDESIN/COPLAN.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  <a:p>
            <a:r>
              <a:rPr lang="pt-BR" sz="1000" dirty="0" smtClean="0"/>
              <a:t>Data de atualização: 21/06/2016. </a:t>
            </a:r>
          </a:p>
        </p:txBody>
      </p:sp>
    </p:spTree>
    <p:extLst>
      <p:ext uri="{BB962C8B-B14F-4D97-AF65-F5344CB8AC3E}">
        <p14:creationId xmlns:p14="http://schemas.microsoft.com/office/powerpoint/2010/main" xmlns="" val="401660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211144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Valor das obras </a:t>
            </a:r>
            <a:r>
              <a:rPr lang="pt-BR" sz="14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em </a:t>
            </a:r>
            <a:r>
              <a:rPr lang="pt-BR" sz="14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andamento ao final do ano de 2015</a:t>
            </a:r>
            <a:endParaRPr lang="pt-BR" sz="1400" dirty="0" smtClean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  <a:p>
            <a:r>
              <a:rPr lang="pt-BR" sz="8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   </a:t>
            </a:r>
            <a:endParaRPr lang="pt-BR" sz="8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557928271"/>
              </p:ext>
            </p:extLst>
          </p:nvPr>
        </p:nvGraphicFramePr>
        <p:xfrm>
          <a:off x="457200" y="2174875"/>
          <a:ext cx="7211144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506346" y="6341258"/>
            <a:ext cx="78820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SIASG, SIMEC, DIDESIN/COPLAN.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  <a:p>
            <a:r>
              <a:rPr lang="pt-BR" sz="1000" dirty="0" smtClean="0"/>
              <a:t>Data de atualização: 21/06/2016. </a:t>
            </a:r>
          </a:p>
        </p:txBody>
      </p:sp>
    </p:spTree>
    <p:extLst>
      <p:ext uri="{BB962C8B-B14F-4D97-AF65-F5344CB8AC3E}">
        <p14:creationId xmlns:p14="http://schemas.microsoft.com/office/powerpoint/2010/main" xmlns="" val="264491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211144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Prazo de execução das Obras em </a:t>
            </a:r>
            <a:r>
              <a:rPr lang="pt-BR" sz="14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andamento em 2015</a:t>
            </a:r>
            <a:endParaRPr lang="pt-BR" sz="1400" dirty="0" smtClean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  <a:p>
            <a:r>
              <a:rPr lang="pt-BR" sz="8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   </a:t>
            </a:r>
            <a:endParaRPr lang="pt-BR" sz="8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072827130"/>
              </p:ext>
            </p:extLst>
          </p:nvPr>
        </p:nvGraphicFramePr>
        <p:xfrm>
          <a:off x="457200" y="2174875"/>
          <a:ext cx="7211144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506346" y="6341258"/>
            <a:ext cx="78820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SIASG, SIMEC, DIDESIN/COPLAN.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  <a:p>
            <a:r>
              <a:rPr lang="pt-BR" sz="1000" dirty="0" smtClean="0"/>
              <a:t>Data de atualização: 21/06/2016. </a:t>
            </a:r>
          </a:p>
        </p:txBody>
      </p:sp>
    </p:spTree>
    <p:extLst>
      <p:ext uri="{BB962C8B-B14F-4D97-AF65-F5344CB8AC3E}">
        <p14:creationId xmlns:p14="http://schemas.microsoft.com/office/powerpoint/2010/main" xmlns="" val="309705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211144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Obras </a:t>
            </a:r>
            <a:r>
              <a:rPr lang="pt-BR" sz="14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Paralisadas ao final de 2015</a:t>
            </a:r>
            <a:endParaRPr lang="pt-BR" sz="1400" dirty="0" smtClean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  <a:p>
            <a:r>
              <a:rPr lang="pt-BR" sz="8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   </a:t>
            </a:r>
            <a:endParaRPr lang="pt-BR" sz="8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487162817"/>
              </p:ext>
            </p:extLst>
          </p:nvPr>
        </p:nvGraphicFramePr>
        <p:xfrm>
          <a:off x="457200" y="2174875"/>
          <a:ext cx="7211144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506346" y="6341258"/>
            <a:ext cx="78820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SIASG, SIMEC, DIDESIN/COPLAN.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  <a:p>
            <a:r>
              <a:rPr lang="pt-BR" sz="1000" dirty="0" smtClean="0"/>
              <a:t>Data de atualização: 21/06/2016. </a:t>
            </a:r>
          </a:p>
        </p:txBody>
      </p:sp>
    </p:spTree>
    <p:extLst>
      <p:ext uri="{BB962C8B-B14F-4D97-AF65-F5344CB8AC3E}">
        <p14:creationId xmlns:p14="http://schemas.microsoft.com/office/powerpoint/2010/main" xmlns="" val="78906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Personalizada 18">
      <a:dk1>
        <a:srgbClr val="2F2B20"/>
      </a:dk1>
      <a:lt1>
        <a:srgbClr val="FFFFFF"/>
      </a:lt1>
      <a:dk2>
        <a:srgbClr val="004800"/>
      </a:dk2>
      <a:lt2>
        <a:srgbClr val="DFDCB7"/>
      </a:lt2>
      <a:accent1>
        <a:srgbClr val="FFC000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7555</TotalTime>
  <Words>525</Words>
  <Application>Microsoft Office PowerPoint</Application>
  <PresentationFormat>Apresentação na tela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Adjacência</vt:lpstr>
      <vt:lpstr>Indicadores da    </vt:lpstr>
      <vt:lpstr>Indicadores da UFGD 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Cristiane Aparecida da Silva</dc:creator>
  <cp:lastModifiedBy>fernandosilva</cp:lastModifiedBy>
  <cp:revision>723</cp:revision>
  <cp:lastPrinted>2013-09-26T11:36:08Z</cp:lastPrinted>
  <dcterms:created xsi:type="dcterms:W3CDTF">2013-09-24T13:35:27Z</dcterms:created>
  <dcterms:modified xsi:type="dcterms:W3CDTF">2018-04-26T12:40:18Z</dcterms:modified>
</cp:coreProperties>
</file>